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73" r:id="rId2"/>
    <p:sldId id="258" r:id="rId3"/>
    <p:sldId id="280" r:id="rId4"/>
    <p:sldId id="259" r:id="rId5"/>
    <p:sldId id="271" r:id="rId6"/>
    <p:sldId id="270" r:id="rId7"/>
    <p:sldId id="272" r:id="rId8"/>
    <p:sldId id="275" r:id="rId9"/>
    <p:sldId id="313" r:id="rId10"/>
    <p:sldId id="314" r:id="rId11"/>
    <p:sldId id="315" r:id="rId12"/>
    <p:sldId id="317" r:id="rId13"/>
    <p:sldId id="321" r:id="rId14"/>
    <p:sldId id="322" r:id="rId15"/>
    <p:sldId id="282" r:id="rId16"/>
    <p:sldId id="324" r:id="rId17"/>
    <p:sldId id="328" r:id="rId18"/>
    <p:sldId id="325" r:id="rId19"/>
    <p:sldId id="329" r:id="rId20"/>
    <p:sldId id="330" r:id="rId21"/>
    <p:sldId id="331" r:id="rId22"/>
    <p:sldId id="332" r:id="rId23"/>
    <p:sldId id="345" r:id="rId24"/>
    <p:sldId id="342" r:id="rId25"/>
    <p:sldId id="341" r:id="rId26"/>
    <p:sldId id="344" r:id="rId27"/>
    <p:sldId id="346" r:id="rId28"/>
    <p:sldId id="334" r:id="rId29"/>
    <p:sldId id="335" r:id="rId30"/>
    <p:sldId id="336" r:id="rId31"/>
    <p:sldId id="338" r:id="rId32"/>
    <p:sldId id="339" r:id="rId33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TICIA LAGO MÓRI" initials="LLM" lastIdx="0" clrIdx="0">
    <p:extLst>
      <p:ext uri="{19B8F6BF-5375-455C-9EA6-DF929625EA0E}">
        <p15:presenceInfo xmlns:p15="http://schemas.microsoft.com/office/powerpoint/2012/main" userId="LETICIA LAGO MÓR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9"/>
    <a:srgbClr val="EDEEF0"/>
    <a:srgbClr val="ECEDEF"/>
    <a:srgbClr val="EAEBEF"/>
    <a:srgbClr val="C3C9C9"/>
    <a:srgbClr val="BFD8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2" autoAdjust="0"/>
    <p:restoredTop sz="93529" autoAdjust="0"/>
  </p:normalViewPr>
  <p:slideViewPr>
    <p:cSldViewPr snapToGrid="0">
      <p:cViewPr varScale="1">
        <p:scale>
          <a:sx n="67" d="100"/>
          <a:sy n="67" d="100"/>
        </p:scale>
        <p:origin x="93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2" d="100"/>
          <a:sy n="72" d="100"/>
        </p:scale>
        <p:origin x="414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Freq. Erros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749E-4529-A1A6-5419C5DD7C65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B-749E-4529-A1A6-5419C5DD7C65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D-749E-4529-A1A6-5419C5DD7C65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F-749E-4529-A1A6-5419C5DD7C65}"/>
              </c:ext>
            </c:extLst>
          </c:dPt>
          <c:dLbls>
            <c:dLbl>
              <c:idx val="1"/>
              <c:layout>
                <c:manualLayout>
                  <c:x val="-1.7195767195767195E-2"/>
                  <c:y val="-3.216374269005858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749E-4529-A1A6-5419C5DD7C65}"/>
                </c:ext>
              </c:extLst>
            </c:dLbl>
            <c:dLbl>
              <c:idx val="2"/>
              <c:layout>
                <c:manualLayout>
                  <c:x val="-1.3227513227513275E-2"/>
                  <c:y val="-2.631578947368420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749E-4529-A1A6-5419C5DD7C65}"/>
                </c:ext>
              </c:extLst>
            </c:dLbl>
            <c:dLbl>
              <c:idx val="3"/>
              <c:layout>
                <c:manualLayout>
                  <c:x val="-1.8518518518518615E-2"/>
                  <c:y val="-4.970760233918139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749E-4529-A1A6-5419C5DD7C65}"/>
                </c:ext>
              </c:extLst>
            </c:dLbl>
            <c:dLbl>
              <c:idx val="4"/>
              <c:layout>
                <c:manualLayout>
                  <c:x val="-5.2910052910052907E-3"/>
                  <c:y val="2.0467836257309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D5B-4790-9681-FF0CECD76294}"/>
                </c:ext>
              </c:extLst>
            </c:dLbl>
            <c:dLbl>
              <c:idx val="5"/>
              <c:layout>
                <c:manualLayout>
                  <c:x val="-1.9841269841269937E-2"/>
                  <c:y val="4.678362573099404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D5B-4790-9681-FF0CECD76294}"/>
                </c:ext>
              </c:extLst>
            </c:dLbl>
            <c:dLbl>
              <c:idx val="6"/>
              <c:layout>
                <c:manualLayout>
                  <c:x val="-6.6137566137567105E-3"/>
                  <c:y val="4.385964912280696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0D5B-4790-9681-FF0CECD76294}"/>
                </c:ext>
              </c:extLst>
            </c:dLbl>
            <c:dLbl>
              <c:idx val="7"/>
              <c:layout>
                <c:manualLayout>
                  <c:x val="-3.968253968253968E-3"/>
                  <c:y val="-1.7543859649122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0D5B-4790-9681-FF0CECD762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19ºC</c:v>
                </c:pt>
                <c:pt idx="1">
                  <c:v>24ºC</c:v>
                </c:pt>
                <c:pt idx="2">
                  <c:v>26ºC</c:v>
                </c:pt>
                <c:pt idx="3">
                  <c:v>28ºC</c:v>
                </c:pt>
                <c:pt idx="4">
                  <c:v>30ºC</c:v>
                </c:pt>
                <c:pt idx="5">
                  <c:v>32ºC</c:v>
                </c:pt>
                <c:pt idx="6">
                  <c:v>34ºC</c:v>
                </c:pt>
                <c:pt idx="7">
                  <c:v>36ºC</c:v>
                </c:pt>
              </c:strCache>
            </c:strRef>
          </c:cat>
          <c:val>
            <c:numRef>
              <c:f>Sheet1!$C$2:$C$9</c:f>
              <c:numCache>
                <c:formatCode>0</c:formatCode>
                <c:ptCount val="8"/>
                <c:pt idx="0">
                  <c:v>89</c:v>
                </c:pt>
                <c:pt idx="1">
                  <c:v>5</c:v>
                </c:pt>
                <c:pt idx="2">
                  <c:v>3.5</c:v>
                </c:pt>
                <c:pt idx="3">
                  <c:v>12</c:v>
                </c:pt>
                <c:pt idx="4">
                  <c:v>75</c:v>
                </c:pt>
                <c:pt idx="5">
                  <c:v>270</c:v>
                </c:pt>
                <c:pt idx="6">
                  <c:v>550</c:v>
                </c:pt>
                <c:pt idx="7">
                  <c:v>700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655-4A76-B9D5-8F6E90FF97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3410872"/>
        <c:axId val="263403656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Produtividade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50000"/>
                      </a:schemeClr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dPt>
                  <c:idx val="0"/>
                  <c:marker>
                    <c:symbol val="circle"/>
                    <c:size val="5"/>
                    <c:spPr>
                      <a:solidFill>
                        <a:schemeClr val="accent1">
                          <a:lumMod val="50000"/>
                        </a:schemeClr>
                      </a:solidFill>
                      <a:ln w="9525">
                        <a:solidFill>
                          <a:schemeClr val="accent2"/>
                        </a:solidFill>
                      </a:ln>
                      <a:effectLst/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1-749E-4529-A1A6-5419C5DD7C65}"/>
                    </c:ext>
                  </c:extLst>
                </c:dPt>
                <c:dPt>
                  <c:idx val="1"/>
                  <c:marker>
                    <c:symbol val="circle"/>
                    <c:size val="5"/>
                    <c:spPr>
                      <a:solidFill>
                        <a:schemeClr val="accent1">
                          <a:lumMod val="50000"/>
                        </a:schemeClr>
                      </a:solidFill>
                      <a:ln w="9525">
                        <a:solidFill>
                          <a:schemeClr val="accent2"/>
                        </a:solidFill>
                      </a:ln>
                      <a:effectLst/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3-749E-4529-A1A6-5419C5DD7C65}"/>
                    </c:ext>
                  </c:extLst>
                </c:dPt>
                <c:dPt>
                  <c:idx val="2"/>
                  <c:marker>
                    <c:symbol val="circle"/>
                    <c:size val="5"/>
                    <c:spPr>
                      <a:solidFill>
                        <a:schemeClr val="accent1">
                          <a:lumMod val="50000"/>
                        </a:schemeClr>
                      </a:solidFill>
                      <a:ln w="9525">
                        <a:solidFill>
                          <a:schemeClr val="accent2"/>
                        </a:solidFill>
                      </a:ln>
                      <a:effectLst/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5-749E-4529-A1A6-5419C5DD7C65}"/>
                    </c:ext>
                  </c:extLst>
                </c:dPt>
                <c:dPt>
                  <c:idx val="3"/>
                  <c:marker>
                    <c:symbol val="circle"/>
                    <c:size val="5"/>
                    <c:spPr>
                      <a:solidFill>
                        <a:schemeClr val="accent1">
                          <a:lumMod val="50000"/>
                        </a:schemeClr>
                      </a:solidFill>
                      <a:ln w="9525">
                        <a:solidFill>
                          <a:schemeClr val="accent2"/>
                        </a:solidFill>
                      </a:ln>
                      <a:effectLst/>
                    </c:spPr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7-749E-4529-A1A6-5419C5DD7C65}"/>
                    </c:ext>
                  </c:extLst>
                </c:dPt>
                <c:dLbls>
                  <c:dLbl>
                    <c:idx val="1"/>
                    <c:layout>
                      <c:manualLayout>
                        <c:x val="-1.5873015873015921E-2"/>
                        <c:y val="1.1695906432748432E-2"/>
                      </c:manualLayout>
                    </c:layout>
                    <c:showLegendKey val="0"/>
                    <c:showVal val="1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/>
                      <c:ext xmlns:c16="http://schemas.microsoft.com/office/drawing/2014/chart" uri="{C3380CC4-5D6E-409C-BE32-E72D297353CC}">
                        <c16:uniqueId val="{00000003-749E-4529-A1A6-5419C5DD7C65}"/>
                      </c:ext>
                    </c:extLst>
                  </c:dLbl>
                  <c:dLbl>
                    <c:idx val="2"/>
                    <c:layout>
                      <c:manualLayout>
                        <c:x val="-4.850032155436188E-17"/>
                        <c:y val="1.1695906432748537E-2"/>
                      </c:manualLayout>
                    </c:layout>
                    <c:showLegendKey val="0"/>
                    <c:showVal val="1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/>
                      <c:ext xmlns:c16="http://schemas.microsoft.com/office/drawing/2014/chart" uri="{C3380CC4-5D6E-409C-BE32-E72D297353CC}">
                        <c16:uniqueId val="{00000005-749E-4529-A1A6-5419C5DD7C65}"/>
                      </c:ext>
                    </c:extLst>
                  </c:dLbl>
                  <c:dLbl>
                    <c:idx val="4"/>
                    <c:layout>
                      <c:manualLayout>
                        <c:x val="-3.968253968253968E-3"/>
                        <c:y val="1.4619883040935566E-2"/>
                      </c:manualLayout>
                    </c:layout>
                    <c:showLegendKey val="0"/>
                    <c:showVal val="1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/>
                      <c:ext xmlns:c16="http://schemas.microsoft.com/office/drawing/2014/chart" uri="{C3380CC4-5D6E-409C-BE32-E72D297353CC}">
                        <c16:uniqueId val="{0000000C-0D5B-4790-9681-FF0CECD76294}"/>
                      </c:ext>
                    </c:extLst>
                  </c:dLbl>
                  <c:dLbl>
                    <c:idx val="5"/>
                    <c:layout>
                      <c:manualLayout>
                        <c:x val="-7.9365079365080332E-3"/>
                        <c:y val="-1.4619883040935672E-2"/>
                      </c:manualLayout>
                    </c:layout>
                    <c:showLegendKey val="0"/>
                    <c:showVal val="1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/>
                      <c:ext xmlns:c16="http://schemas.microsoft.com/office/drawing/2014/chart" uri="{C3380CC4-5D6E-409C-BE32-E72D297353CC}">
                        <c16:uniqueId val="{0000000F-0D5B-4790-9681-FF0CECD76294}"/>
                      </c:ext>
                    </c:extLst>
                  </c:dLbl>
                  <c:dLbl>
                    <c:idx val="6"/>
                    <c:layout>
                      <c:manualLayout>
                        <c:x val="-9.7000643108723759E-17"/>
                        <c:y val="-3.2163742690058478E-2"/>
                      </c:manualLayout>
                    </c:layout>
                    <c:showLegendKey val="0"/>
                    <c:showVal val="1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/>
                      <c:ext xmlns:c16="http://schemas.microsoft.com/office/drawing/2014/chart" uri="{C3380CC4-5D6E-409C-BE32-E72D297353CC}">
                        <c16:uniqueId val="{0000000D-0D5B-4790-9681-FF0CECD76294}"/>
                      </c:ext>
                    </c:extLst>
                  </c:dLbl>
                  <c:dLbl>
                    <c:idx val="7"/>
                    <c:layout>
                      <c:manualLayout>
                        <c:x val="-1.5873015873015872E-2"/>
                        <c:y val="-2.9239766081871343E-2"/>
                      </c:manualLayout>
                    </c:layout>
                    <c:showLegendKey val="0"/>
                    <c:showVal val="1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/>
                      <c:ext xmlns:c16="http://schemas.microsoft.com/office/drawing/2014/chart" uri="{C3380CC4-5D6E-409C-BE32-E72D297353CC}">
                        <c16:uniqueId val="{0000000E-0D5B-4790-9681-FF0CECD76294}"/>
                      </c:ext>
                    </c:extLst>
                  </c:dLbl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anchor="ctr" anchorCtr="1"/>
                    <a:lstStyle/>
                    <a:p>
                      <a:pPr>
                        <a:defRPr sz="2000" b="1" i="0" u="none" strike="noStrike" kern="1200" baseline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pt-BR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Sheet1!$A$2:$A$9</c15:sqref>
                        </c15:formulaRef>
                      </c:ext>
                    </c:extLst>
                    <c:strCache>
                      <c:ptCount val="8"/>
                      <c:pt idx="0">
                        <c:v>19ºC</c:v>
                      </c:pt>
                      <c:pt idx="1">
                        <c:v>24ºC</c:v>
                      </c:pt>
                      <c:pt idx="2">
                        <c:v>26ºC</c:v>
                      </c:pt>
                      <c:pt idx="3">
                        <c:v>28ºC</c:v>
                      </c:pt>
                      <c:pt idx="4">
                        <c:v>30ºC</c:v>
                      </c:pt>
                      <c:pt idx="5">
                        <c:v>32ºC</c:v>
                      </c:pt>
                      <c:pt idx="6">
                        <c:v>34ºC</c:v>
                      </c:pt>
                      <c:pt idx="7">
                        <c:v>36ºC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Sheet1!$B$2:$B$9</c15:sqref>
                        </c15:formulaRef>
                      </c:ext>
                    </c:extLst>
                    <c:numCache>
                      <c:formatCode>0</c:formatCode>
                      <c:ptCount val="8"/>
                      <c:pt idx="0">
                        <c:v>-44</c:v>
                      </c:pt>
                      <c:pt idx="1">
                        <c:v>-3</c:v>
                      </c:pt>
                      <c:pt idx="2">
                        <c:v>-6.5</c:v>
                      </c:pt>
                      <c:pt idx="3">
                        <c:v>-12.5</c:v>
                      </c:pt>
                      <c:pt idx="4">
                        <c:v>-20</c:v>
                      </c:pt>
                      <c:pt idx="5">
                        <c:v>-28.5</c:v>
                      </c:pt>
                      <c:pt idx="6">
                        <c:v>-39</c:v>
                      </c:pt>
                      <c:pt idx="7">
                        <c:v>-51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0-A655-4A76-B9D5-8F6E90FF977F}"/>
                  </c:ext>
                </c:extLst>
              </c15:ser>
            </c15:filteredLineSeries>
          </c:ext>
        </c:extLst>
      </c:lineChart>
      <c:catAx>
        <c:axId val="263410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63403656"/>
        <c:crosses val="autoZero"/>
        <c:auto val="1"/>
        <c:lblAlgn val="ctr"/>
        <c:lblOffset val="100"/>
        <c:noMultiLvlLbl val="0"/>
      </c:catAx>
      <c:valAx>
        <c:axId val="263403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63410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 b="1" i="0" baseline="0"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769B0D5-7F55-455B-B769-84B61581E250}" type="datetime1">
              <a:rPr lang="pt-BR" smtClean="0"/>
              <a:t>06/06/2019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4A4F617-7A30-41D4-AB86-5D833C98E18B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46248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AFE56F6-A70B-491B-A989-29E38C94819E}" type="datetime1">
              <a:rPr lang="pt-BR" noProof="0" smtClean="0"/>
              <a:t>06/06/2019</a:t>
            </a:fld>
            <a:endParaRPr lang="pt-BR" noProof="0" dirty="0"/>
          </a:p>
        </p:txBody>
      </p:sp>
      <p:sp>
        <p:nvSpPr>
          <p:cNvPr id="4" name="Espaço reservado para 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B9A179D-2D27-49E2-B022-8EDDA2EFE682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746034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8613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1499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2874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31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29476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32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89852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5084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54655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38297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6702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1932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noProof="0" smtClean="0"/>
              <a:t>12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68732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noProof="0" smtClean="0"/>
              <a:t>14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0726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3446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vre 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rtl="0"/>
            <a:endParaRPr lang="pt-BR" sz="1800" noProof="0" dirty="0"/>
          </a:p>
        </p:txBody>
      </p:sp>
      <p:sp>
        <p:nvSpPr>
          <p:cNvPr id="7" name="Forma Livre 6"/>
          <p:cNvSpPr>
            <a:spLocks/>
          </p:cNvSpPr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8" name="Forma Livre 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40080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 rtlCol="0"/>
          <a:lstStyle>
            <a:lvl1pPr marL="0" indent="0" algn="l">
              <a:spcBef>
                <a:spcPts val="120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125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540BCD-A9BE-4069-AF5C-2A3DFF693F79}" type="datetime1">
              <a:rPr lang="pt-BR" noProof="0" smtClean="0"/>
              <a:t>06/06/2019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Duas Imagens com Legen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 bwMode="invGray"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0" name="Retângulo 9"/>
          <p:cNvSpPr/>
          <p:nvPr/>
        </p:nvSpPr>
        <p:spPr bwMode="invGray"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1" name="Retângulo 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 dirty="0"/>
          </a:p>
        </p:txBody>
      </p:sp>
      <p:sp>
        <p:nvSpPr>
          <p:cNvPr id="12" name="Retângulo 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1298448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 bwMode="invGray">
          <a:xfrm>
            <a:off x="1371273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8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3"/>
          </p:nvPr>
        </p:nvSpPr>
        <p:spPr>
          <a:xfrm>
            <a:off x="6324600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half" idx="14"/>
          </p:nvPr>
        </p:nvSpPr>
        <p:spPr bwMode="invGray">
          <a:xfrm>
            <a:off x="6412954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ECCB52-40C2-4E99-85EA-E8A293866E2D}" type="datetime1">
              <a:rPr lang="pt-BR" noProof="0" smtClean="0"/>
              <a:t>06/06/2019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440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4EF33E-C11E-476F-ABF9-879EF9D37700}" type="datetime1">
              <a:rPr lang="pt-BR" noProof="0" smtClean="0"/>
              <a:t>06/06/2019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929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8" name="Retângulo 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9" name="Retângulo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871318" y="685800"/>
            <a:ext cx="1033272" cy="5486400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295400" y="685800"/>
            <a:ext cx="7976754" cy="5486400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3A9F66-FD54-49C7-9D08-483FEB75E766}" type="datetime1">
              <a:rPr lang="pt-BR" noProof="0" smtClean="0"/>
              <a:t>06/06/2019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A7F8E3F6-DE14-48B2-B2BC-6FABA9630FB8}" type="slidenum">
              <a:rPr lang="pt-BR" noProof="0" smtClean="0"/>
              <a:pPr rtl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041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6F022E-73DC-465B-A81F-663C39E9C6BC}" type="datetime1">
              <a:rPr lang="pt-BR" noProof="0" smtClean="0"/>
              <a:t>06/06/2019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961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de título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sz="1800" noProof="0" dirty="0"/>
          </a:p>
        </p:txBody>
      </p:sp>
      <p:sp>
        <p:nvSpPr>
          <p:cNvPr id="11" name="Forma Livre 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12" name="Forma Livre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5" name="Espaço reservado para imagem 14" descr="Um espaço reservado vazio para adicionar uma imagem. Clique no espaço reservado e selecione a imagem que você deseja adicionar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 rtlCol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028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sz="1800" noProof="0" dirty="0"/>
          </a:p>
        </p:txBody>
      </p:sp>
      <p:sp>
        <p:nvSpPr>
          <p:cNvPr id="8" name="Forma Livre 6"/>
          <p:cNvSpPr>
            <a:spLocks/>
          </p:cNvSpPr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9" name="Forma Livre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10" name="Forma Livre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398" y="2914650"/>
            <a:ext cx="8046720" cy="1557338"/>
          </a:xfrm>
        </p:spPr>
        <p:txBody>
          <a:bodyPr rtlCol="0"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046718" cy="1011237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5196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295400" y="1828800"/>
            <a:ext cx="4572000" cy="4343400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32D7E7-0E3D-42EA-B60A-46262A5D0676}" type="datetime1">
              <a:rPr lang="pt-BR" noProof="0" smtClean="0"/>
              <a:t>06/06/2019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482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572000" cy="850392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295400" y="2705100"/>
            <a:ext cx="4572000" cy="3467100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324600" y="1828800"/>
            <a:ext cx="4572000" cy="847725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324600" y="2705100"/>
            <a:ext cx="4572000" cy="3467100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DCB2DA-9F14-430D-AF4F-64B6EB5E00E7}" type="datetime1">
              <a:rPr lang="pt-BR" noProof="0" smtClean="0"/>
              <a:t>06/06/2019</a:t>
            </a:fld>
            <a:endParaRPr lang="pt-BR" noProof="0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023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A91CED-09DA-4ECE-92C8-759A4ED95185}" type="datetime1">
              <a:rPr lang="pt-BR" noProof="0" smtClean="0"/>
              <a:t>06/06/2019</a:t>
            </a:fld>
            <a:endParaRPr lang="pt-BR" noProof="0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3973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518F8F-CA65-4BFD-A461-B66071DAF05B}" type="datetime1">
              <a:rPr lang="pt-BR" noProof="0" smtClean="0"/>
              <a:t>06/06/2019</a:t>
            </a:fld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98363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28209" y="1828800"/>
            <a:ext cx="6126480" cy="4343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F51EBE-146A-4C5F-B6C5-AA4426FEB226}" type="datetime1">
              <a:rPr lang="pt-BR" noProof="0" smtClean="0"/>
              <a:t>06/06/2019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47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8" name="Retângulo 7"/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9" name="Retângulo 8"/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AF879DE6-BF0A-412B-BA5D-89651B90F81D}" type="datetime1">
              <a:rPr lang="pt-BR" noProof="0" smtClean="0"/>
              <a:t>06/06/2019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A7F8E3F6-DE14-48B2-B2BC-6FABA9630FB8}" type="slidenum">
              <a:rPr lang="pt-BR" noProof="0" smtClean="0"/>
              <a:pPr rtl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947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hyperlink" Target="http://nodetechhumi.azurewebsites.net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microsoft.com/office/2007/relationships/hdphoto" Target="../media/hdphoto5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spaço Reservado para Imagem 15" descr="Uma imagem contendo céu, ao ar livre, água, pessoa&#10;&#10;Descrição gerada automaticamente">
            <a:extLst>
              <a:ext uri="{FF2B5EF4-FFF2-40B4-BE49-F238E27FC236}">
                <a16:creationId xmlns:a16="http://schemas.microsoft.com/office/drawing/2014/main" id="{09A7FCBB-ACCF-4FCF-803E-2C3B9DDC1E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8150" r="38889"/>
          <a:stretch/>
        </p:blipFill>
        <p:spPr>
          <a:xfrm>
            <a:off x="6743703" y="0"/>
            <a:ext cx="5448297" cy="685800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8A54163-7CFF-48B0-BF59-34DC25B5A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98" b="89914" l="9908" r="90501">
                        <a14:foregroundMark x1="14300" y1="29683" x2="16139" y2="54179"/>
                        <a14:foregroundMark x1="16139" y1="54179" x2="15628" y2="63112"/>
                        <a14:foregroundMark x1="23596" y1="46398" x2="23596" y2="56484"/>
                        <a14:foregroundMark x1="32686" y1="47839" x2="32074" y2="53602"/>
                        <a14:foregroundMark x1="41471" y1="42075" x2="41471" y2="53602"/>
                        <a14:foregroundMark x1="64454" y1="49856" x2="64454" y2="59366"/>
                        <a14:foregroundMark x1="77120" y1="44957" x2="81205" y2="46974"/>
                        <a14:foregroundMark x1="89990" y1="46974" x2="90501" y2="49280"/>
                        <a14:foregroundMark x1="90296" y1="34582" x2="90296" y2="34582"/>
                        <a14:foregroundMark x1="59040" y1="54467" x2="58529" y2="49856"/>
                        <a14:foregroundMark x1="19714" y1="53026" x2="20020" y2="564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4244" y="2821232"/>
            <a:ext cx="5528918" cy="1959688"/>
          </a:xfrm>
          <a:prstGeom prst="rect">
            <a:avLst/>
          </a:pr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42934" y="4124793"/>
            <a:ext cx="4353066" cy="771790"/>
          </a:xfrm>
        </p:spPr>
        <p:txBody>
          <a:bodyPr rtlCol="0"/>
          <a:lstStyle/>
          <a:p>
            <a:pPr rtl="0"/>
            <a:r>
              <a:rPr lang="pt-BR" b="1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Soluções para produtividade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E052AC9-24A5-42E2-877C-66AA0F2362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982" y="3319016"/>
            <a:ext cx="4605441" cy="96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23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B61222-DE5D-4091-887B-86C7758EB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93" y="2966973"/>
            <a:ext cx="9955014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6075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B67025F-6BEE-4649-A12A-466064698DA6}"/>
              </a:ext>
            </a:extLst>
          </p:cNvPr>
          <p:cNvSpPr txBox="1"/>
          <p:nvPr/>
        </p:nvSpPr>
        <p:spPr>
          <a:xfrm>
            <a:off x="4165167" y="756476"/>
            <a:ext cx="3861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Calibri (Headings)"/>
              </a:rPr>
              <a:t>Gestão de riscos</a:t>
            </a:r>
          </a:p>
        </p:txBody>
      </p:sp>
      <p:pic>
        <p:nvPicPr>
          <p:cNvPr id="4" name="Imagem 6" descr="Uma imagem contendo kit de primeiros socorros, objeto&#10;&#10;Descrição gerada automaticamente">
            <a:extLst>
              <a:ext uri="{FF2B5EF4-FFF2-40B4-BE49-F238E27FC236}">
                <a16:creationId xmlns:a16="http://schemas.microsoft.com/office/drawing/2014/main" id="{A142E7A0-7809-4B97-9B9E-21D350F4F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613104" y="2530040"/>
            <a:ext cx="387694" cy="227447"/>
          </a:xfrm>
          <a:prstGeom prst="rect">
            <a:avLst/>
          </a:prstGeom>
        </p:spPr>
      </p:pic>
      <p:pic>
        <p:nvPicPr>
          <p:cNvPr id="6" name="Imagem 8">
            <a:extLst>
              <a:ext uri="{FF2B5EF4-FFF2-40B4-BE49-F238E27FC236}">
                <a16:creationId xmlns:a16="http://schemas.microsoft.com/office/drawing/2014/main" id="{1129DDB5-C452-4F75-9ACF-3E6728813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211587" y="5703538"/>
            <a:ext cx="192219" cy="227816"/>
          </a:xfrm>
          <a:prstGeom prst="rect">
            <a:avLst/>
          </a:prstGeom>
        </p:spPr>
      </p:pic>
      <p:pic>
        <p:nvPicPr>
          <p:cNvPr id="7" name="Imagem 10">
            <a:extLst>
              <a:ext uri="{FF2B5EF4-FFF2-40B4-BE49-F238E27FC236}">
                <a16:creationId xmlns:a16="http://schemas.microsoft.com/office/drawing/2014/main" id="{5F8BD8C3-DE90-4FCD-973E-96E21477C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363522" y="2338390"/>
            <a:ext cx="334659" cy="205008"/>
          </a:xfrm>
          <a:prstGeom prst="rect">
            <a:avLst/>
          </a:prstGeom>
        </p:spPr>
      </p:pic>
      <p:pic>
        <p:nvPicPr>
          <p:cNvPr id="8" name="Imagem 12">
            <a:extLst>
              <a:ext uri="{FF2B5EF4-FFF2-40B4-BE49-F238E27FC236}">
                <a16:creationId xmlns:a16="http://schemas.microsoft.com/office/drawing/2014/main" id="{668AABF5-72B3-46A9-854D-62160AA03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30680" y="2121995"/>
            <a:ext cx="515484" cy="158431"/>
          </a:xfrm>
          <a:prstGeom prst="rect">
            <a:avLst/>
          </a:prstGeom>
        </p:spPr>
      </p:pic>
      <p:pic>
        <p:nvPicPr>
          <p:cNvPr id="9" name="Imagem 14">
            <a:extLst>
              <a:ext uri="{FF2B5EF4-FFF2-40B4-BE49-F238E27FC236}">
                <a16:creationId xmlns:a16="http://schemas.microsoft.com/office/drawing/2014/main" id="{BB8D405D-163D-4074-A6A7-73C235FC57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1495789" y="3480521"/>
            <a:ext cx="174579" cy="173900"/>
          </a:xfrm>
          <a:prstGeom prst="rect">
            <a:avLst/>
          </a:prstGeom>
        </p:spPr>
      </p:pic>
      <p:pic>
        <p:nvPicPr>
          <p:cNvPr id="10" name="Imagem 16" descr="Uma imagem contendo objeto&#10;&#10;Descrição gerada automaticamente">
            <a:extLst>
              <a:ext uri="{FF2B5EF4-FFF2-40B4-BE49-F238E27FC236}">
                <a16:creationId xmlns:a16="http://schemas.microsoft.com/office/drawing/2014/main" id="{118D834D-2905-4B85-B73D-F3E824BA59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342944" y="5478154"/>
            <a:ext cx="351791" cy="101690"/>
          </a:xfrm>
          <a:prstGeom prst="rect">
            <a:avLst/>
          </a:prstGeom>
        </p:spPr>
      </p:pic>
      <p:pic>
        <p:nvPicPr>
          <p:cNvPr id="11" name="Imagem 18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63E674F9-988E-4EE8-AA72-EE09CD708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9180403" y="3792474"/>
            <a:ext cx="204371" cy="138680"/>
          </a:xfrm>
          <a:prstGeom prst="rect">
            <a:avLst/>
          </a:prstGeom>
        </p:spPr>
      </p:pic>
      <p:pic>
        <p:nvPicPr>
          <p:cNvPr id="12" name="Imagem 20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DC99FB5A-5EF2-42BC-A1D3-E99C2DE1E4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6414733" y="4275679"/>
            <a:ext cx="292595" cy="203480"/>
          </a:xfrm>
          <a:prstGeom prst="rect">
            <a:avLst/>
          </a:prstGeom>
        </p:spPr>
      </p:pic>
      <p:pic>
        <p:nvPicPr>
          <p:cNvPr id="13" name="Imagem 22">
            <a:extLst>
              <a:ext uri="{FF2B5EF4-FFF2-40B4-BE49-F238E27FC236}">
                <a16:creationId xmlns:a16="http://schemas.microsoft.com/office/drawing/2014/main" id="{77A377B6-B1A4-4409-B0FD-B20F3F76C2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1243895" y="3650660"/>
            <a:ext cx="315206" cy="128804"/>
          </a:xfrm>
          <a:prstGeom prst="rect">
            <a:avLst/>
          </a:prstGeom>
        </p:spPr>
      </p:pic>
      <p:pic>
        <p:nvPicPr>
          <p:cNvPr id="14" name="Imagem 24" descr="Uma imagem contendo relógio, objeto, verde, medidor&#10;&#10;Descrição gerada automaticamente">
            <a:extLst>
              <a:ext uri="{FF2B5EF4-FFF2-40B4-BE49-F238E27FC236}">
                <a16:creationId xmlns:a16="http://schemas.microsoft.com/office/drawing/2014/main" id="{41469E0B-110D-40E5-B72D-2F7B4565E7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5677644" y="6049342"/>
            <a:ext cx="177110" cy="177110"/>
          </a:xfrm>
          <a:prstGeom prst="rect">
            <a:avLst/>
          </a:prstGeom>
        </p:spPr>
      </p:pic>
      <p:pic>
        <p:nvPicPr>
          <p:cNvPr id="15" name="Imagem 26">
            <a:extLst>
              <a:ext uri="{FF2B5EF4-FFF2-40B4-BE49-F238E27FC236}">
                <a16:creationId xmlns:a16="http://schemas.microsoft.com/office/drawing/2014/main" id="{4F3C7689-2B80-44FC-BB43-0DFBB432E0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4501861" y="3556600"/>
            <a:ext cx="158431" cy="158431"/>
          </a:xfrm>
          <a:prstGeom prst="rect">
            <a:avLst/>
          </a:prstGeom>
        </p:spPr>
      </p:pic>
      <p:pic>
        <p:nvPicPr>
          <p:cNvPr id="16" name="Imagem 28">
            <a:extLst>
              <a:ext uri="{FF2B5EF4-FFF2-40B4-BE49-F238E27FC236}">
                <a16:creationId xmlns:a16="http://schemas.microsoft.com/office/drawing/2014/main" id="{1A1F780C-769A-409B-9074-C21DEDFE4D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2005661" y="4985522"/>
            <a:ext cx="135089" cy="135089"/>
          </a:xfrm>
          <a:prstGeom prst="rect">
            <a:avLst/>
          </a:prstGeom>
        </p:spPr>
      </p:pic>
      <p:pic>
        <p:nvPicPr>
          <p:cNvPr id="17" name="Imagem 30">
            <a:extLst>
              <a:ext uri="{FF2B5EF4-FFF2-40B4-BE49-F238E27FC236}">
                <a16:creationId xmlns:a16="http://schemas.microsoft.com/office/drawing/2014/main" id="{68FDF700-5E1D-4BAD-87C5-76AAAF3F90B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1148915" y="6063944"/>
            <a:ext cx="298886" cy="1225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456E123-4C6E-4F7E-A720-0BEE5B2E890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3111995" y="4592859"/>
            <a:ext cx="330848" cy="113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2F00B2-775E-43F5-AF4B-9768A8529877}"/>
              </a:ext>
            </a:extLst>
          </p:cNvPr>
          <p:cNvSpPr/>
          <p:nvPr/>
        </p:nvSpPr>
        <p:spPr>
          <a:xfrm>
            <a:off x="-1" y="1514475"/>
            <a:ext cx="12191999" cy="5343525"/>
          </a:xfrm>
          <a:prstGeom prst="rect">
            <a:avLst/>
          </a:prstGeom>
          <a:solidFill>
            <a:srgbClr val="F9F9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F8D31C2A-2A37-4D1C-9462-CA9E6898B5E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3044504"/>
            <a:ext cx="12192000" cy="166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9440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1434F-F5E5-4957-A030-E76CB2F32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Tecnologias e Ferramentas Utilizadas</a:t>
            </a:r>
          </a:p>
        </p:txBody>
      </p:sp>
      <p:pic>
        <p:nvPicPr>
          <p:cNvPr id="7" name="Imagem 6" descr="Uma imagem contendo kit de primeiros socorros, objeto&#10;&#10;Descrição gerada automaticamente">
            <a:extLst>
              <a:ext uri="{FF2B5EF4-FFF2-40B4-BE49-F238E27FC236}">
                <a16:creationId xmlns:a16="http://schemas.microsoft.com/office/drawing/2014/main" id="{90B12A99-9D35-4890-BD5E-B7578258B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98" y="1504546"/>
            <a:ext cx="3280320" cy="192445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FDF8951-3F5C-47AC-8D19-380C37257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6507" y="4675288"/>
            <a:ext cx="1626394" cy="192757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715635A-68C2-4CF3-A056-F955AF49E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0882" y="1480311"/>
            <a:ext cx="2831591" cy="173459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3C2AD72-F574-4C9E-8D9F-FEF37CB793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63" y="1611433"/>
            <a:ext cx="4361569" cy="134050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9EF7266-E820-496A-9841-3B14D7CC61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3069" y="2854550"/>
            <a:ext cx="1477130" cy="1471383"/>
          </a:xfrm>
          <a:prstGeom prst="rect">
            <a:avLst/>
          </a:prstGeom>
        </p:spPr>
      </p:pic>
      <p:pic>
        <p:nvPicPr>
          <p:cNvPr id="17" name="Imagem 16" descr="Uma imagem contendo objeto&#10;&#10;Descrição gerada automaticamente">
            <a:extLst>
              <a:ext uri="{FF2B5EF4-FFF2-40B4-BE49-F238E27FC236}">
                <a16:creationId xmlns:a16="http://schemas.microsoft.com/office/drawing/2014/main" id="{E609E85E-28F7-49E7-B22F-12B8E8B22B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7436" y="5390944"/>
            <a:ext cx="2976562" cy="860412"/>
          </a:xfrm>
          <a:prstGeom prst="rect">
            <a:avLst/>
          </a:prstGeom>
        </p:spPr>
      </p:pic>
      <p:pic>
        <p:nvPicPr>
          <p:cNvPr id="19" name="Imagem 18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E6F56BA2-DF13-49E7-97B8-0C007DDC2B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7475" y="3429279"/>
            <a:ext cx="1729202" cy="1173387"/>
          </a:xfrm>
          <a:prstGeom prst="rect">
            <a:avLst/>
          </a:prstGeom>
        </p:spPr>
      </p:pic>
      <p:pic>
        <p:nvPicPr>
          <p:cNvPr id="21" name="Imagem 20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F1A806DF-6158-4EF4-A561-6269A4524A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50029" y="3429000"/>
            <a:ext cx="2475688" cy="172167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A6C4C144-9229-4AF5-9AF0-BF6A5FA992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1801" y="3361149"/>
            <a:ext cx="2667000" cy="1089827"/>
          </a:xfrm>
          <a:prstGeom prst="rect">
            <a:avLst/>
          </a:prstGeom>
        </p:spPr>
      </p:pic>
      <p:pic>
        <p:nvPicPr>
          <p:cNvPr id="25" name="Imagem 24" descr="Uma imagem contendo relógio, objeto, verde, medidor&#10;&#10;Descrição gerada automaticamente">
            <a:extLst>
              <a:ext uri="{FF2B5EF4-FFF2-40B4-BE49-F238E27FC236}">
                <a16:creationId xmlns:a16="http://schemas.microsoft.com/office/drawing/2014/main" id="{46AA173A-F220-46A8-BBB7-92F7CA2D28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97455" y="5399419"/>
            <a:ext cx="1498545" cy="1498545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EEB3AB1F-1543-44D3-8D87-B239633E75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2993" y="3046038"/>
            <a:ext cx="1340505" cy="1340505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CF65B9C5-1452-48DB-BDB3-F0252528418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3451" y="4649124"/>
            <a:ext cx="1143000" cy="114300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C59CB842-2ACA-4CAB-A11B-11F4745547A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0500" y="5821150"/>
            <a:ext cx="2528903" cy="10368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09CDE7-D771-45DD-816F-21609E535E4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85544" y="4421255"/>
            <a:ext cx="2799355" cy="95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64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C4D79-823E-423C-A0E5-74C976ED1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Requisitos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1619832-166D-4CE4-A94E-4580309BF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5686"/>
            <a:ext cx="12192000" cy="457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1660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BC38B5-470B-4159-9831-B04DDD844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Sprint Backlog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1E6219-4694-41A6-B7C9-A3515A2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93" y="1533525"/>
            <a:ext cx="11581977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71933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kit de primeiros socorros, objeto&#10;&#10;Descrição gerada automaticamente">
            <a:extLst>
              <a:ext uri="{FF2B5EF4-FFF2-40B4-BE49-F238E27FC236}">
                <a16:creationId xmlns:a16="http://schemas.microsoft.com/office/drawing/2014/main" id="{9F2EE745-88E1-4E73-91B1-6CAE0C0A7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723" y="2854643"/>
            <a:ext cx="77930" cy="4571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F751F11-FC5E-48B7-9F3C-F5D2206C1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3732" y="6020043"/>
            <a:ext cx="45719" cy="541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CBDF92B-009C-4005-A6BB-AAA3F599F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107" y="2640554"/>
            <a:ext cx="74633" cy="4571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2DE481A-E7DE-4748-80E9-038D7A25C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088" y="2377582"/>
            <a:ext cx="148755" cy="4571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632E0F7-697B-40D4-BFDE-A954FAA1AF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0294" y="3751577"/>
            <a:ext cx="45898" cy="45719"/>
          </a:xfrm>
          <a:prstGeom prst="rect">
            <a:avLst/>
          </a:prstGeom>
        </p:spPr>
      </p:pic>
      <p:pic>
        <p:nvPicPr>
          <p:cNvPr id="12" name="Imagem 11" descr="Uma imagem contendo objeto&#10;&#10;Descrição gerada automaticamente">
            <a:extLst>
              <a:ext uri="{FF2B5EF4-FFF2-40B4-BE49-F238E27FC236}">
                <a16:creationId xmlns:a16="http://schemas.microsoft.com/office/drawing/2014/main" id="{A5BD4CBC-243F-4E21-9359-2583706E04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7480" y="5925132"/>
            <a:ext cx="158163" cy="45719"/>
          </a:xfrm>
          <a:prstGeom prst="rect">
            <a:avLst/>
          </a:prstGeom>
        </p:spPr>
      </p:pic>
      <p:pic>
        <p:nvPicPr>
          <p:cNvPr id="13" name="Imagem 12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839ABE05-5271-4677-8BEF-671EEA2E9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3723" y="4232394"/>
            <a:ext cx="67375" cy="45719"/>
          </a:xfrm>
          <a:prstGeom prst="rect">
            <a:avLst/>
          </a:prstGeom>
        </p:spPr>
      </p:pic>
      <p:pic>
        <p:nvPicPr>
          <p:cNvPr id="14" name="Imagem 13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8BB7BDF5-B3FB-4ED2-87FD-9DBA98B52B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3525" y="4646268"/>
            <a:ext cx="65742" cy="45719"/>
          </a:xfrm>
          <a:prstGeom prst="rect">
            <a:avLst/>
          </a:prstGeom>
        </p:spPr>
      </p:pic>
      <p:pic>
        <p:nvPicPr>
          <p:cNvPr id="16" name="Imagem 15" descr="Uma imagem contendo relógio, objeto, verde, medidor&#10;&#10;Descrição gerada automaticamente">
            <a:extLst>
              <a:ext uri="{FF2B5EF4-FFF2-40B4-BE49-F238E27FC236}">
                <a16:creationId xmlns:a16="http://schemas.microsoft.com/office/drawing/2014/main" id="{928529D5-18B2-4DAF-8DBD-7C26BEB779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0820" y="6388823"/>
            <a:ext cx="45719" cy="45719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953D079A-AA5F-4015-97DF-A43C040B5CC3}"/>
              </a:ext>
            </a:extLst>
          </p:cNvPr>
          <p:cNvSpPr/>
          <p:nvPr/>
        </p:nvSpPr>
        <p:spPr>
          <a:xfrm>
            <a:off x="5363527" y="2775775"/>
            <a:ext cx="390536" cy="20345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304800" y="1741714"/>
            <a:ext cx="1281595" cy="1034061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5363527" y="4278113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Retângulo 25"/>
          <p:cNvSpPr/>
          <p:nvPr/>
        </p:nvSpPr>
        <p:spPr>
          <a:xfrm>
            <a:off x="3871935" y="5870948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6847479" y="5870948"/>
            <a:ext cx="158163" cy="149095"/>
          </a:xfrm>
          <a:prstGeom prst="rect">
            <a:avLst/>
          </a:prstGeom>
          <a:solidFill>
            <a:srgbClr val="BFD8E7"/>
          </a:solidFill>
          <a:ln>
            <a:solidFill>
              <a:srgbClr val="BFD8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8703723" y="4230001"/>
            <a:ext cx="67375" cy="48112"/>
          </a:xfrm>
          <a:prstGeom prst="rect">
            <a:avLst/>
          </a:prstGeom>
          <a:solidFill>
            <a:srgbClr val="C3C9C9"/>
          </a:solidFill>
          <a:ln>
            <a:solidFill>
              <a:srgbClr val="C3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10981155" y="3716380"/>
            <a:ext cx="178277" cy="137520"/>
          </a:xfrm>
          <a:prstGeom prst="rect">
            <a:avLst/>
          </a:prstGeom>
          <a:solidFill>
            <a:srgbClr val="EAEBEF"/>
          </a:solidFill>
          <a:ln>
            <a:solidFill>
              <a:srgbClr val="EAEB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/>
          <p:cNvSpPr/>
          <p:nvPr/>
        </p:nvSpPr>
        <p:spPr>
          <a:xfrm>
            <a:off x="10803732" y="5925132"/>
            <a:ext cx="45719" cy="149096"/>
          </a:xfrm>
          <a:prstGeom prst="rect">
            <a:avLst/>
          </a:prstGeom>
          <a:solidFill>
            <a:srgbClr val="EDEEF0"/>
          </a:solidFill>
          <a:ln>
            <a:solidFill>
              <a:srgbClr val="ECE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B00D77EA-B76F-407C-B39A-DD5CADCB88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2"/>
          <a:srcRect l="14533" r="14533"/>
          <a:stretch>
            <a:fillRect/>
          </a:stretch>
        </p:blipFill>
        <p:spPr>
          <a:xfrm>
            <a:off x="6743703" y="16926"/>
            <a:ext cx="5448297" cy="6858000"/>
          </a:xfrm>
          <a:solidFill>
            <a:srgbClr val="EAEBEF"/>
          </a:solidFill>
          <a:ln>
            <a:solidFill>
              <a:srgbClr val="EAEBEF"/>
            </a:solidFill>
          </a:ln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CCA23AB7-17F5-498A-BC67-1DBC3DA3B9EB}"/>
              </a:ext>
            </a:extLst>
          </p:cNvPr>
          <p:cNvSpPr txBox="1"/>
          <p:nvPr/>
        </p:nvSpPr>
        <p:spPr>
          <a:xfrm>
            <a:off x="281424" y="2828835"/>
            <a:ext cx="703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latin typeface="+mj-lt"/>
              </a:rPr>
              <a:t>Desenvolvimento </a:t>
            </a:r>
          </a:p>
        </p:txBody>
      </p:sp>
    </p:spTree>
    <p:extLst>
      <p:ext uri="{BB962C8B-B14F-4D97-AF65-F5344CB8AC3E}">
        <p14:creationId xmlns:p14="http://schemas.microsoft.com/office/powerpoint/2010/main" val="45522078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51C520-6113-438E-8DB2-7E96B9343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3057473"/>
            <a:ext cx="8926171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3834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1434F-F5E5-4957-A030-E76CB2F32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/>
              <a:t>Low</a:t>
            </a:r>
            <a:r>
              <a:rPr lang="pt-BR" dirty="0"/>
              <a:t> </a:t>
            </a:r>
            <a:r>
              <a:rPr lang="pt-BR" dirty="0" err="1"/>
              <a:t>Level</a:t>
            </a:r>
            <a:r>
              <a:rPr lang="pt-BR" dirty="0"/>
              <a:t> Design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083" y="1535203"/>
            <a:ext cx="8558113" cy="51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509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F266DA-3B42-47ED-8D04-E2101F1D7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063" y="1552359"/>
            <a:ext cx="5857874" cy="530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96304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105C9A-20D0-4A00-9D0A-A8B3207BA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Site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040BF6C-836F-477C-9527-4A158F86F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975" y="2098323"/>
            <a:ext cx="5462586" cy="424736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456F8B9-E304-4FA4-9D1F-1087B7A300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70" r="4358"/>
          <a:stretch/>
        </p:blipFill>
        <p:spPr>
          <a:xfrm>
            <a:off x="3428999" y="2314935"/>
            <a:ext cx="5057775" cy="2499954"/>
          </a:xfrm>
          <a:prstGeom prst="rect">
            <a:avLst/>
          </a:prstGeom>
        </p:spPr>
      </p:pic>
      <p:pic>
        <p:nvPicPr>
          <p:cNvPr id="9" name="Imagem 8">
            <a:hlinkClick r:id="rId4"/>
            <a:extLst>
              <a:ext uri="{FF2B5EF4-FFF2-40B4-BE49-F238E27FC236}">
                <a16:creationId xmlns:a16="http://schemas.microsoft.com/office/drawing/2014/main" id="{7BE65E1B-1953-4D07-BFEE-856D780396B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95470" y="2764382"/>
            <a:ext cx="1601060" cy="160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9065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Membros do Grupo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975426" y="2767013"/>
            <a:ext cx="4811761" cy="2462213"/>
          </a:xfrm>
        </p:spPr>
        <p:txBody>
          <a:bodyPr rtlCol="0">
            <a:normAutofit/>
          </a:bodyPr>
          <a:lstStyle/>
          <a:p>
            <a:pPr algn="just"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Leticia Lago - Dev Team</a:t>
            </a:r>
          </a:p>
          <a:p>
            <a:pPr algn="just"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Natália Medina - Dev Team</a:t>
            </a:r>
          </a:p>
          <a:p>
            <a:pPr algn="just" rtl="0"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Vitor Leonardo – Scrum Master</a:t>
            </a:r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1768522" y="2767013"/>
            <a:ext cx="4327478" cy="2205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Adriana Elva – Dev Team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Fernanda Esteves - Dev Team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Gustavo Henrique – P. 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A536BC0-71D5-493A-AC82-8C238B612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0158" y="6109652"/>
            <a:ext cx="2312884" cy="48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87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9F1CF-8171-46C5-90DA-3BAD2DA5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Plano de Homologação – Premissas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EC9F8B3-C239-43AC-BAE7-686486463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4630"/>
            <a:ext cx="12192000" cy="552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9491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9F1CF-8171-46C5-90DA-3BAD2DA5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Plano de Homologação – Checklist de Funcionalidades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5F94BA1-6576-44F7-BC66-6C1510D63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00" y="1463040"/>
            <a:ext cx="10654329" cy="513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42344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9F1CF-8171-46C5-90DA-3BAD2DA5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Cenários de testes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91481C1-C620-4E03-BCF6-1B58CF63C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0455"/>
            <a:ext cx="12192000" cy="422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9561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kit de primeiros socorros, objeto&#10;&#10;Descrição gerada automaticamente">
            <a:extLst>
              <a:ext uri="{FF2B5EF4-FFF2-40B4-BE49-F238E27FC236}">
                <a16:creationId xmlns:a16="http://schemas.microsoft.com/office/drawing/2014/main" id="{9F2EE745-88E1-4E73-91B1-6CAE0C0A7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723" y="2854643"/>
            <a:ext cx="77930" cy="4571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F751F11-FC5E-48B7-9F3C-F5D2206C1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3732" y="6020043"/>
            <a:ext cx="45719" cy="541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CBDF92B-009C-4005-A6BB-AAA3F599F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107" y="2640554"/>
            <a:ext cx="74633" cy="4571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2DE481A-E7DE-4748-80E9-038D7A25C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088" y="2377582"/>
            <a:ext cx="148755" cy="4571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632E0F7-697B-40D4-BFDE-A954FAA1AF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0294" y="3751577"/>
            <a:ext cx="45898" cy="45719"/>
          </a:xfrm>
          <a:prstGeom prst="rect">
            <a:avLst/>
          </a:prstGeom>
        </p:spPr>
      </p:pic>
      <p:pic>
        <p:nvPicPr>
          <p:cNvPr id="12" name="Imagem 11" descr="Uma imagem contendo objeto&#10;&#10;Descrição gerada automaticamente">
            <a:extLst>
              <a:ext uri="{FF2B5EF4-FFF2-40B4-BE49-F238E27FC236}">
                <a16:creationId xmlns:a16="http://schemas.microsoft.com/office/drawing/2014/main" id="{A5BD4CBC-243F-4E21-9359-2583706E04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7480" y="5925132"/>
            <a:ext cx="158163" cy="45719"/>
          </a:xfrm>
          <a:prstGeom prst="rect">
            <a:avLst/>
          </a:prstGeom>
        </p:spPr>
      </p:pic>
      <p:pic>
        <p:nvPicPr>
          <p:cNvPr id="13" name="Imagem 12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839ABE05-5271-4677-8BEF-671EEA2E9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3723" y="4232394"/>
            <a:ext cx="67375" cy="45719"/>
          </a:xfrm>
          <a:prstGeom prst="rect">
            <a:avLst/>
          </a:prstGeom>
        </p:spPr>
      </p:pic>
      <p:pic>
        <p:nvPicPr>
          <p:cNvPr id="14" name="Imagem 13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8BB7BDF5-B3FB-4ED2-87FD-9DBA98B52B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3525" y="4646268"/>
            <a:ext cx="65742" cy="45719"/>
          </a:xfrm>
          <a:prstGeom prst="rect">
            <a:avLst/>
          </a:prstGeom>
        </p:spPr>
      </p:pic>
      <p:pic>
        <p:nvPicPr>
          <p:cNvPr id="16" name="Imagem 15" descr="Uma imagem contendo relógio, objeto, verde, medidor&#10;&#10;Descrição gerada automaticamente">
            <a:extLst>
              <a:ext uri="{FF2B5EF4-FFF2-40B4-BE49-F238E27FC236}">
                <a16:creationId xmlns:a16="http://schemas.microsoft.com/office/drawing/2014/main" id="{928529D5-18B2-4DAF-8DBD-7C26BEB779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0820" y="6388823"/>
            <a:ext cx="45719" cy="45719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953D079A-AA5F-4015-97DF-A43C040B5CC3}"/>
              </a:ext>
            </a:extLst>
          </p:cNvPr>
          <p:cNvSpPr/>
          <p:nvPr/>
        </p:nvSpPr>
        <p:spPr>
          <a:xfrm>
            <a:off x="5363527" y="2775775"/>
            <a:ext cx="390536" cy="20345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304800" y="1741714"/>
            <a:ext cx="1281595" cy="1034061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5363527" y="4278113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3871935" y="5870948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6847479" y="5870948"/>
            <a:ext cx="158163" cy="149095"/>
          </a:xfrm>
          <a:prstGeom prst="rect">
            <a:avLst/>
          </a:prstGeom>
          <a:solidFill>
            <a:srgbClr val="BFD8E7"/>
          </a:solidFill>
          <a:ln>
            <a:solidFill>
              <a:srgbClr val="BFD8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8703723" y="4230001"/>
            <a:ext cx="67375" cy="48112"/>
          </a:xfrm>
          <a:prstGeom prst="rect">
            <a:avLst/>
          </a:prstGeom>
          <a:solidFill>
            <a:srgbClr val="C3C9C9"/>
          </a:solidFill>
          <a:ln>
            <a:solidFill>
              <a:srgbClr val="C3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10981155" y="3716380"/>
            <a:ext cx="178277" cy="137520"/>
          </a:xfrm>
          <a:prstGeom prst="rect">
            <a:avLst/>
          </a:prstGeom>
          <a:solidFill>
            <a:srgbClr val="EAEBEF"/>
          </a:solidFill>
          <a:ln>
            <a:solidFill>
              <a:srgbClr val="EAEB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/>
          <p:cNvSpPr/>
          <p:nvPr/>
        </p:nvSpPr>
        <p:spPr>
          <a:xfrm>
            <a:off x="10803732" y="5925132"/>
            <a:ext cx="45719" cy="149096"/>
          </a:xfrm>
          <a:prstGeom prst="rect">
            <a:avLst/>
          </a:prstGeom>
          <a:solidFill>
            <a:srgbClr val="EDEEF0"/>
          </a:solidFill>
          <a:ln>
            <a:solidFill>
              <a:srgbClr val="ECE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B00D77EA-B76F-407C-B39A-DD5CADCB88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2"/>
          <a:srcRect l="14533" r="14533"/>
          <a:stretch>
            <a:fillRect/>
          </a:stretch>
        </p:blipFill>
        <p:spPr>
          <a:xfrm>
            <a:off x="6743703" y="16926"/>
            <a:ext cx="5448297" cy="6858000"/>
          </a:xfrm>
          <a:solidFill>
            <a:srgbClr val="EAEBEF"/>
          </a:solidFill>
          <a:ln>
            <a:solidFill>
              <a:srgbClr val="EAEBEF"/>
            </a:solidFill>
          </a:ln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B48B4CCB-48D5-4615-B65A-BB72B49C1220}"/>
              </a:ext>
            </a:extLst>
          </p:cNvPr>
          <p:cNvSpPr txBox="1"/>
          <p:nvPr/>
        </p:nvSpPr>
        <p:spPr>
          <a:xfrm>
            <a:off x="390537" y="2008220"/>
            <a:ext cx="53635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latin typeface="+mj-lt"/>
              </a:rPr>
              <a:t>Manual </a:t>
            </a:r>
          </a:p>
          <a:p>
            <a:pPr algn="ctr"/>
            <a:r>
              <a:rPr lang="pt-BR" sz="7200" dirty="0">
                <a:latin typeface="+mj-lt"/>
              </a:rPr>
              <a:t>de</a:t>
            </a:r>
          </a:p>
          <a:p>
            <a:pPr algn="ctr"/>
            <a:r>
              <a:rPr lang="pt-BR" sz="7200" dirty="0">
                <a:latin typeface="+mj-lt"/>
              </a:rPr>
              <a:t>Instalação </a:t>
            </a:r>
          </a:p>
        </p:txBody>
      </p:sp>
    </p:spTree>
    <p:extLst>
      <p:ext uri="{BB962C8B-B14F-4D97-AF65-F5344CB8AC3E}">
        <p14:creationId xmlns:p14="http://schemas.microsoft.com/office/powerpoint/2010/main" val="382516949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73" b="91045" l="398" r="100000">
                        <a14:foregroundMark x1="4382" y1="20896" x2="21912" y2="20398"/>
                        <a14:foregroundMark x1="21912" y1="20398" x2="21116" y2="35821"/>
                        <a14:foregroundMark x1="29880" y1="44776" x2="37450" y2="45274"/>
                        <a14:foregroundMark x1="29880" y1="10448" x2="29880" y2="10448"/>
                        <a14:foregroundMark x1="29084" y1="85572" x2="29084" y2="855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804" y="3096070"/>
            <a:ext cx="3538253" cy="283342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8621" r="8994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9868" y="3550614"/>
            <a:ext cx="4618401" cy="192433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889" b="94667" l="2667" r="89778">
                        <a14:foregroundMark x1="41333" y1="70222" x2="35111" y2="76889"/>
                        <a14:foregroundMark x1="43111" y1="75556" x2="44444" y2="81333"/>
                        <a14:foregroundMark x1="48889" y1="81778" x2="52000" y2="90222"/>
                        <a14:foregroundMark x1="45778" y1="87556" x2="37333" y2="80444"/>
                        <a14:foregroundMark x1="42667" y1="84000" x2="36000" y2="74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10377" y="3477533"/>
            <a:ext cx="2143125" cy="214312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11" b="96226" l="10000" r="90000">
                        <a14:foregroundMark x1="32105" y1="66792" x2="33684" y2="78491"/>
                        <a14:foregroundMark x1="43158" y1="66038" x2="44737" y2="76226"/>
                        <a14:foregroundMark x1="54737" y1="66038" x2="68947" y2="75094"/>
                        <a14:foregroundMark x1="65263" y1="65660" x2="65263" y2="77358"/>
                        <a14:foregroundMark x1="64211" y1="60000" x2="65263" y2="72075"/>
                        <a14:foregroundMark x1="42632" y1="72075" x2="41053" y2="78868"/>
                        <a14:foregroundMark x1="27368" y1="66792" x2="27368" y2="75849"/>
                        <a14:foregroundMark x1="27368" y1="75849" x2="25789" y2="87170"/>
                        <a14:foregroundMark x1="33684" y1="79623" x2="62105" y2="75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82250" y="3405367"/>
            <a:ext cx="1809750" cy="252412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8667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84635" y="3630012"/>
            <a:ext cx="1765538" cy="1765538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1106502" y="2485599"/>
            <a:ext cx="1783586" cy="59150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1 placa </a:t>
            </a:r>
            <a:r>
              <a:rPr lang="pt-BR" dirty="0" err="1"/>
              <a:t>Arduino</a:t>
            </a:r>
            <a:r>
              <a:rPr lang="pt-BR" dirty="0"/>
              <a:t> Uno</a:t>
            </a:r>
          </a:p>
        </p:txBody>
      </p:sp>
      <p:sp>
        <p:nvSpPr>
          <p:cNvPr id="10" name="Retângulo 9"/>
          <p:cNvSpPr/>
          <p:nvPr/>
        </p:nvSpPr>
        <p:spPr>
          <a:xfrm>
            <a:off x="3762159" y="2485599"/>
            <a:ext cx="1783586" cy="65312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1 Cabo USB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6417816" y="2485599"/>
            <a:ext cx="1783586" cy="65312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1 </a:t>
            </a:r>
            <a:r>
              <a:rPr lang="pt-BR" dirty="0" err="1"/>
              <a:t>Protoborad</a:t>
            </a:r>
            <a:endParaRPr lang="pt-BR" dirty="0"/>
          </a:p>
        </p:txBody>
      </p:sp>
      <p:sp>
        <p:nvSpPr>
          <p:cNvPr id="13" name="Retângulo 12"/>
          <p:cNvSpPr/>
          <p:nvPr/>
        </p:nvSpPr>
        <p:spPr>
          <a:xfrm>
            <a:off x="8695772" y="2485599"/>
            <a:ext cx="1486425" cy="57012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3 Fios Macho-Macho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10625230" y="2485599"/>
            <a:ext cx="1240036" cy="60455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1 Sensor DTH11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A8105C9A-20D0-4A00-9D0A-A8B3207B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615" y="200492"/>
            <a:ext cx="4618401" cy="1036850"/>
          </a:xfrm>
        </p:spPr>
        <p:txBody>
          <a:bodyPr/>
          <a:lstStyle/>
          <a:p>
            <a:pPr algn="ctr"/>
            <a:r>
              <a:rPr lang="pt-BR" dirty="0">
                <a:latin typeface="Calibri (Headings)"/>
              </a:rPr>
              <a:t>Componentes Necessários</a:t>
            </a:r>
          </a:p>
        </p:txBody>
      </p:sp>
    </p:spTree>
    <p:extLst>
      <p:ext uri="{BB962C8B-B14F-4D97-AF65-F5344CB8AC3E}">
        <p14:creationId xmlns:p14="http://schemas.microsoft.com/office/powerpoint/2010/main" val="202249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105C9A-20D0-4A00-9D0A-A8B3207BA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Como deve Conectar o Arduino:</a:t>
            </a:r>
          </a:p>
        </p:txBody>
      </p:sp>
      <p:pic>
        <p:nvPicPr>
          <p:cNvPr id="3" name="Imagem 23" descr="C:\Users\natal\AppData\Local\Microsoft\Windows\INetCache\Content.MSO\291FE3B3.tmp">
            <a:extLst>
              <a:ext uri="{FF2B5EF4-FFF2-40B4-BE49-F238E27FC236}">
                <a16:creationId xmlns:a16="http://schemas.microsoft.com/office/drawing/2014/main" id="{5AA45330-EF36-4F13-AC65-C569E6512B9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275" y="1957388"/>
            <a:ext cx="6462712" cy="430257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098E52-2E02-4057-B46E-62A2C7C8FD38}"/>
              </a:ext>
            </a:extLst>
          </p:cNvPr>
          <p:cNvSpPr/>
          <p:nvPr/>
        </p:nvSpPr>
        <p:spPr>
          <a:xfrm>
            <a:off x="0" y="1361393"/>
            <a:ext cx="5629275" cy="4612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Aft>
                <a:spcPts val="0"/>
              </a:spcAft>
            </a:pPr>
            <a:r>
              <a:rPr lang="pt-BR" dirty="0">
                <a:solidFill>
                  <a:schemeClr val="tx2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pt-BR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 fontAlgn="base">
              <a:spcAft>
                <a:spcPts val="0"/>
              </a:spcAft>
            </a:pPr>
            <a:r>
              <a:rPr lang="pt-BR" dirty="0">
                <a:solidFill>
                  <a:schemeClr val="tx2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Conectar ao Arduino, seguindo a imagem acima: </a:t>
            </a:r>
            <a:endParaRPr lang="pt-BR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 fontAlgn="base">
              <a:spcAft>
                <a:spcPts val="0"/>
              </a:spcAft>
            </a:pPr>
            <a:r>
              <a:rPr lang="pt-BR" dirty="0">
                <a:solidFill>
                  <a:schemeClr val="tx2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pt-BR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base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dirty="0">
                <a:solidFill>
                  <a:schemeClr val="tx2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Estará o primeiro fio (Macho-Macho) que deve estar conectado à porta 5V (volts) do sensor; </a:t>
            </a:r>
          </a:p>
          <a:p>
            <a:pPr marL="342900" lvl="0" indent="-342900" algn="just" fontAlgn="base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pt-BR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base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dirty="0">
                <a:solidFill>
                  <a:schemeClr val="tx2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O segundo fio (Macho-Macho) deverá ser conectado à porta –5 do lado oposto, também conhecida como porta digital; </a:t>
            </a:r>
          </a:p>
          <a:p>
            <a:pPr marL="342900" lvl="0" indent="-342900" algn="just" fontAlgn="base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pt-BR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base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dirty="0">
                <a:solidFill>
                  <a:schemeClr val="tx2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O terceiro e último fio (Macho-Macho) conectado a última porta GND; </a:t>
            </a:r>
            <a:endParaRPr lang="pt-BR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Imagem 22" descr="C:\Users\natal\AppData\Local\Microsoft\Windows\INetCache\Content.MSO\80230B39.tmp">
            <a:extLst>
              <a:ext uri="{FF2B5EF4-FFF2-40B4-BE49-F238E27FC236}">
                <a16:creationId xmlns:a16="http://schemas.microsoft.com/office/drawing/2014/main" id="{D8E01862-CE17-4CA9-BCCE-65A40B78E16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887979"/>
            <a:ext cx="3467100" cy="39976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95587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105C9A-20D0-4A00-9D0A-A8B3207B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9843" y="200543"/>
            <a:ext cx="7289042" cy="1036850"/>
          </a:xfrm>
        </p:spPr>
        <p:txBody>
          <a:bodyPr/>
          <a:lstStyle/>
          <a:p>
            <a:pPr algn="ctr"/>
            <a:r>
              <a:rPr lang="pt-BR" dirty="0">
                <a:latin typeface="Calibri (Headings)"/>
              </a:rPr>
              <a:t>Como iniciar:</a:t>
            </a:r>
          </a:p>
        </p:txBody>
      </p:sp>
      <p:pic>
        <p:nvPicPr>
          <p:cNvPr id="4" name="Imagem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163" y="2047164"/>
            <a:ext cx="7303828" cy="429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0065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kit de primeiros socorros, objeto&#10;&#10;Descrição gerada automaticamente">
            <a:extLst>
              <a:ext uri="{FF2B5EF4-FFF2-40B4-BE49-F238E27FC236}">
                <a16:creationId xmlns:a16="http://schemas.microsoft.com/office/drawing/2014/main" id="{9F2EE745-88E1-4E73-91B1-6CAE0C0A7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723" y="2854643"/>
            <a:ext cx="77930" cy="4571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F751F11-FC5E-48B7-9F3C-F5D2206C1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3732" y="6020043"/>
            <a:ext cx="45719" cy="541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CBDF92B-009C-4005-A6BB-AAA3F599F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107" y="2640554"/>
            <a:ext cx="74633" cy="4571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2DE481A-E7DE-4748-80E9-038D7A25C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088" y="2377582"/>
            <a:ext cx="148755" cy="4571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632E0F7-697B-40D4-BFDE-A954FAA1AF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0294" y="3751577"/>
            <a:ext cx="45898" cy="45719"/>
          </a:xfrm>
          <a:prstGeom prst="rect">
            <a:avLst/>
          </a:prstGeom>
        </p:spPr>
      </p:pic>
      <p:pic>
        <p:nvPicPr>
          <p:cNvPr id="12" name="Imagem 11" descr="Uma imagem contendo objeto&#10;&#10;Descrição gerada automaticamente">
            <a:extLst>
              <a:ext uri="{FF2B5EF4-FFF2-40B4-BE49-F238E27FC236}">
                <a16:creationId xmlns:a16="http://schemas.microsoft.com/office/drawing/2014/main" id="{A5BD4CBC-243F-4E21-9359-2583706E04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7480" y="5925132"/>
            <a:ext cx="158163" cy="45719"/>
          </a:xfrm>
          <a:prstGeom prst="rect">
            <a:avLst/>
          </a:prstGeom>
        </p:spPr>
      </p:pic>
      <p:pic>
        <p:nvPicPr>
          <p:cNvPr id="13" name="Imagem 12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839ABE05-5271-4677-8BEF-671EEA2E9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3723" y="4232394"/>
            <a:ext cx="67375" cy="45719"/>
          </a:xfrm>
          <a:prstGeom prst="rect">
            <a:avLst/>
          </a:prstGeom>
        </p:spPr>
      </p:pic>
      <p:pic>
        <p:nvPicPr>
          <p:cNvPr id="14" name="Imagem 13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8BB7BDF5-B3FB-4ED2-87FD-9DBA98B52B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3525" y="4646268"/>
            <a:ext cx="65742" cy="45719"/>
          </a:xfrm>
          <a:prstGeom prst="rect">
            <a:avLst/>
          </a:prstGeom>
        </p:spPr>
      </p:pic>
      <p:pic>
        <p:nvPicPr>
          <p:cNvPr id="16" name="Imagem 15" descr="Uma imagem contendo relógio, objeto, verde, medidor&#10;&#10;Descrição gerada automaticamente">
            <a:extLst>
              <a:ext uri="{FF2B5EF4-FFF2-40B4-BE49-F238E27FC236}">
                <a16:creationId xmlns:a16="http://schemas.microsoft.com/office/drawing/2014/main" id="{928529D5-18B2-4DAF-8DBD-7C26BEB779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0820" y="6388823"/>
            <a:ext cx="45719" cy="45719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953D079A-AA5F-4015-97DF-A43C040B5CC3}"/>
              </a:ext>
            </a:extLst>
          </p:cNvPr>
          <p:cNvSpPr/>
          <p:nvPr/>
        </p:nvSpPr>
        <p:spPr>
          <a:xfrm>
            <a:off x="5363527" y="2775775"/>
            <a:ext cx="390536" cy="20345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304800" y="1741714"/>
            <a:ext cx="1281595" cy="1034061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5363527" y="4278113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3871935" y="5870948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6847479" y="5870948"/>
            <a:ext cx="158163" cy="149095"/>
          </a:xfrm>
          <a:prstGeom prst="rect">
            <a:avLst/>
          </a:prstGeom>
          <a:solidFill>
            <a:srgbClr val="BFD8E7"/>
          </a:solidFill>
          <a:ln>
            <a:solidFill>
              <a:srgbClr val="BFD8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8703723" y="4230001"/>
            <a:ext cx="67375" cy="48112"/>
          </a:xfrm>
          <a:prstGeom prst="rect">
            <a:avLst/>
          </a:prstGeom>
          <a:solidFill>
            <a:srgbClr val="C3C9C9"/>
          </a:solidFill>
          <a:ln>
            <a:solidFill>
              <a:srgbClr val="C3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10981155" y="3716380"/>
            <a:ext cx="178277" cy="137520"/>
          </a:xfrm>
          <a:prstGeom prst="rect">
            <a:avLst/>
          </a:prstGeom>
          <a:solidFill>
            <a:srgbClr val="EAEBEF"/>
          </a:solidFill>
          <a:ln>
            <a:solidFill>
              <a:srgbClr val="EAEB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/>
          <p:cNvSpPr/>
          <p:nvPr/>
        </p:nvSpPr>
        <p:spPr>
          <a:xfrm>
            <a:off x="10803732" y="5925132"/>
            <a:ext cx="45719" cy="149096"/>
          </a:xfrm>
          <a:prstGeom prst="rect">
            <a:avLst/>
          </a:prstGeom>
          <a:solidFill>
            <a:srgbClr val="EDEEF0"/>
          </a:solidFill>
          <a:ln>
            <a:solidFill>
              <a:srgbClr val="ECE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B00D77EA-B76F-407C-B39A-DD5CADCB88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2"/>
          <a:srcRect l="14533" r="14533"/>
          <a:stretch>
            <a:fillRect/>
          </a:stretch>
        </p:blipFill>
        <p:spPr>
          <a:xfrm>
            <a:off x="6743703" y="16926"/>
            <a:ext cx="5448297" cy="6858000"/>
          </a:xfrm>
          <a:solidFill>
            <a:srgbClr val="EAEBEF"/>
          </a:solidFill>
          <a:ln>
            <a:solidFill>
              <a:srgbClr val="EAEBEF"/>
            </a:solidFill>
          </a:ln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B48B4CCB-48D5-4615-B65A-BB72B49C1220}"/>
              </a:ext>
            </a:extLst>
          </p:cNvPr>
          <p:cNvSpPr txBox="1"/>
          <p:nvPr/>
        </p:nvSpPr>
        <p:spPr>
          <a:xfrm>
            <a:off x="450555" y="2811478"/>
            <a:ext cx="5987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latin typeface="+mj-lt"/>
              </a:rPr>
              <a:t>Demonstração</a:t>
            </a:r>
          </a:p>
        </p:txBody>
      </p:sp>
    </p:spTree>
    <p:extLst>
      <p:ext uri="{BB962C8B-B14F-4D97-AF65-F5344CB8AC3E}">
        <p14:creationId xmlns:p14="http://schemas.microsoft.com/office/powerpoint/2010/main" val="178467571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E27CF-CE63-4331-B24D-7B603C7B2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HelpDesk - Online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88829E-C7B4-42B2-A0DB-6595DADCF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25" y="1549230"/>
            <a:ext cx="11162406" cy="51679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E58E63-5EB5-4ACB-9C03-AADA6769F1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2" t="1755" r="3307" b="2882"/>
          <a:stretch/>
        </p:blipFill>
        <p:spPr>
          <a:xfrm>
            <a:off x="8301845" y="1939555"/>
            <a:ext cx="3325285" cy="47776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25E473-A8D4-432D-BF9E-99476F097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134" y="1937198"/>
            <a:ext cx="3378996" cy="48731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56369E-49EE-4973-8E47-6E94515C3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7894" y="1984823"/>
            <a:ext cx="3388762" cy="48731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57CDE8-6949-47B4-ACA0-B24E32EE7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873" y="1563166"/>
            <a:ext cx="11278022" cy="52016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BF81484-7B95-4AE8-B20D-73C45908F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05" y="1541164"/>
            <a:ext cx="11287789" cy="52360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CFBEC6-380B-429A-ACC0-35E92B857E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0658" y="1911145"/>
            <a:ext cx="3388762" cy="48536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8B8FBA-5FFC-455E-9446-73A738DC88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0416" y="1924171"/>
            <a:ext cx="3398528" cy="486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3509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987052-15F8-406E-9E5B-4CC1E9480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23" y="1514475"/>
            <a:ext cx="11607754" cy="5343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1E27CF-CE63-4331-B24D-7B603C7B2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HelpDesk - Offline</a:t>
            </a:r>
            <a:endParaRPr lang="pt-B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D58648-0769-4001-AF82-149A1EA88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4227" y="2105025"/>
            <a:ext cx="3295650" cy="4752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4D36AC-12CF-4C06-8ACA-69A00EF04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23" y="1514475"/>
            <a:ext cx="11607754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0096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B00D77EA-B76F-407C-B39A-DD5CADCB88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4533" r="14533"/>
          <a:stretch>
            <a:fillRect/>
          </a:stretch>
        </p:blipFill>
        <p:spPr/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902BE623-A1E3-4A07-AC2E-F76A6029298C}"/>
              </a:ext>
            </a:extLst>
          </p:cNvPr>
          <p:cNvSpPr txBox="1"/>
          <p:nvPr/>
        </p:nvSpPr>
        <p:spPr>
          <a:xfrm>
            <a:off x="1430025" y="2828835"/>
            <a:ext cx="36991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latin typeface="+mj-lt"/>
              </a:rPr>
              <a:t>Contexto </a:t>
            </a:r>
          </a:p>
        </p:txBody>
      </p:sp>
    </p:spTree>
    <p:extLst>
      <p:ext uri="{BB962C8B-B14F-4D97-AF65-F5344CB8AC3E}">
        <p14:creationId xmlns:p14="http://schemas.microsoft.com/office/powerpoint/2010/main" val="4116115018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9F1CF-8171-46C5-90DA-3BAD2DA5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Processo de Atendimento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E17FBC-3D5D-4208-B78B-02C09B528879}"/>
              </a:ext>
            </a:extLst>
          </p:cNvPr>
          <p:cNvSpPr txBox="1"/>
          <p:nvPr/>
        </p:nvSpPr>
        <p:spPr>
          <a:xfrm>
            <a:off x="1777349" y="2105561"/>
            <a:ext cx="863730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dirty="0"/>
              <a:t>LEMBRAR</a:t>
            </a:r>
          </a:p>
        </p:txBody>
      </p:sp>
    </p:spTree>
    <p:extLst>
      <p:ext uri="{BB962C8B-B14F-4D97-AF65-F5344CB8AC3E}">
        <p14:creationId xmlns:p14="http://schemas.microsoft.com/office/powerpoint/2010/main" val="195040524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1F751F11-FC5E-48B7-9F3C-F5D2206C1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3732" y="6020043"/>
            <a:ext cx="45719" cy="541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CBDF92B-009C-4005-A6BB-AAA3F599F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107" y="2640554"/>
            <a:ext cx="74633" cy="4571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632E0F7-697B-40D4-BFDE-A954FAA1A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0294" y="3751577"/>
            <a:ext cx="45898" cy="45719"/>
          </a:xfrm>
          <a:prstGeom prst="rect">
            <a:avLst/>
          </a:prstGeom>
        </p:spPr>
      </p:pic>
      <p:pic>
        <p:nvPicPr>
          <p:cNvPr id="13" name="Imagem 12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839ABE05-5271-4677-8BEF-671EEA2E9B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3723" y="4232394"/>
            <a:ext cx="67375" cy="45719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8703723" y="4230001"/>
            <a:ext cx="67375" cy="48112"/>
          </a:xfrm>
          <a:prstGeom prst="rect">
            <a:avLst/>
          </a:prstGeom>
          <a:solidFill>
            <a:srgbClr val="C3C9C9"/>
          </a:solidFill>
          <a:ln>
            <a:solidFill>
              <a:srgbClr val="C3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Retângulo 26"/>
          <p:cNvSpPr/>
          <p:nvPr/>
        </p:nvSpPr>
        <p:spPr>
          <a:xfrm>
            <a:off x="10981155" y="3716380"/>
            <a:ext cx="178277" cy="137520"/>
          </a:xfrm>
          <a:prstGeom prst="rect">
            <a:avLst/>
          </a:prstGeom>
          <a:solidFill>
            <a:srgbClr val="EAEBEF"/>
          </a:solidFill>
          <a:ln>
            <a:solidFill>
              <a:srgbClr val="EAEB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Retângulo 27"/>
          <p:cNvSpPr/>
          <p:nvPr/>
        </p:nvSpPr>
        <p:spPr>
          <a:xfrm>
            <a:off x="10803732" y="5925132"/>
            <a:ext cx="45719" cy="149096"/>
          </a:xfrm>
          <a:prstGeom prst="rect">
            <a:avLst/>
          </a:prstGeom>
          <a:solidFill>
            <a:srgbClr val="EDEEF0"/>
          </a:solidFill>
          <a:ln>
            <a:solidFill>
              <a:srgbClr val="ECE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B00D77EA-B76F-407C-B39A-DD5CADCB88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7"/>
          <a:srcRect l="14533" r="14533"/>
          <a:stretch>
            <a:fillRect/>
          </a:stretch>
        </p:blipFill>
        <p:spPr>
          <a:xfrm>
            <a:off x="6743703" y="16926"/>
            <a:ext cx="5448297" cy="6858000"/>
          </a:xfrm>
          <a:solidFill>
            <a:srgbClr val="EAEBEF"/>
          </a:solidFill>
          <a:ln>
            <a:solidFill>
              <a:srgbClr val="EAEBEF"/>
            </a:solidFill>
          </a:ln>
        </p:spPr>
      </p:pic>
      <p:sp>
        <p:nvSpPr>
          <p:cNvPr id="12" name="CaixaDeTexto 21">
            <a:extLst>
              <a:ext uri="{FF2B5EF4-FFF2-40B4-BE49-F238E27FC236}">
                <a16:creationId xmlns:a16="http://schemas.microsoft.com/office/drawing/2014/main" id="{B67AFA81-DBF2-4129-B25C-8EE5F9603772}"/>
              </a:ext>
            </a:extLst>
          </p:cNvPr>
          <p:cNvSpPr txBox="1"/>
          <p:nvPr/>
        </p:nvSpPr>
        <p:spPr>
          <a:xfrm>
            <a:off x="899075" y="2845761"/>
            <a:ext cx="5844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latin typeface="+mj-lt"/>
              </a:rPr>
              <a:t>Conclusão </a:t>
            </a:r>
          </a:p>
        </p:txBody>
      </p:sp>
    </p:spTree>
    <p:extLst>
      <p:ext uri="{BB962C8B-B14F-4D97-AF65-F5344CB8AC3E}">
        <p14:creationId xmlns:p14="http://schemas.microsoft.com/office/powerpoint/2010/main" val="4226151853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7EBAF95-491A-46BF-A664-BD73050A3B6B}"/>
              </a:ext>
            </a:extLst>
          </p:cNvPr>
          <p:cNvSpPr txBox="1"/>
          <p:nvPr/>
        </p:nvSpPr>
        <p:spPr>
          <a:xfrm>
            <a:off x="1666875" y="3429001"/>
            <a:ext cx="8858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/>
              <a:t>Obrigado!</a:t>
            </a:r>
            <a:endParaRPr lang="pt-BR" sz="3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1B17FEA-A433-4C8C-82BA-427BAA20A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629" y="1951988"/>
            <a:ext cx="7082742" cy="147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6417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O que é umidade?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42900" y="3429000"/>
            <a:ext cx="6115050" cy="18002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Quantidade de vapor de água na atmosfera.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Umidade ideal entre 50% a 60%(OMS).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F24AA2B1-7AA6-4752-A7B7-D8B1E32B2966}"/>
              </a:ext>
            </a:extLst>
          </p:cNvPr>
          <p:cNvSpPr txBox="1">
            <a:spLocks/>
          </p:cNvSpPr>
          <p:nvPr/>
        </p:nvSpPr>
        <p:spPr>
          <a:xfrm>
            <a:off x="6915150" y="3429000"/>
            <a:ext cx="5276850" cy="1800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Problemas respiratórios.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Perda de produtividade.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03FA2DC-D939-44F1-AE5B-5BDFF8F08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0158" y="6109652"/>
            <a:ext cx="2312884" cy="48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23165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Bem estar e produtividade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95400" y="2400300"/>
            <a:ext cx="9601200" cy="3771900"/>
          </a:xfrm>
        </p:spPr>
        <p:txBody>
          <a:bodyPr/>
          <a:lstStyle/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Impacto causado no ambiente de trabalho.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NR17 (Ministério do Trabalho).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Umidade mínima de 40% e temperatura de 20ºC a 23ºC.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Bem fisiológico e psicológico do funcionário.</a:t>
            </a:r>
          </a:p>
          <a:p>
            <a:pPr marL="0" indent="0">
              <a:buNone/>
            </a:pPr>
            <a:endParaRPr lang="pt-BR" dirty="0"/>
          </a:p>
          <a:p>
            <a:pPr>
              <a:buBlip>
                <a:blip r:embed="rId3"/>
              </a:buBlip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ACFAA25-4F8B-4D41-8D5D-5344F670A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0158" y="6109652"/>
            <a:ext cx="2312884" cy="48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6978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Relação Produtividade x Temperatura</a:t>
            </a:r>
          </a:p>
        </p:txBody>
      </p:sp>
      <p:graphicFrame>
        <p:nvGraphicFramePr>
          <p:cNvPr id="6" name="Espaço reservado para conteúdo 5" descr="Gráfico de colunas clusterizado representando&#10;Gráfico de combinação de três séries para quatro categorias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6724148"/>
              </p:ext>
            </p:extLst>
          </p:nvPr>
        </p:nvGraphicFramePr>
        <p:xfrm>
          <a:off x="1295400" y="1828800"/>
          <a:ext cx="9601200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193E2AA3-D61E-4E72-A82B-8C8A58488B92}"/>
              </a:ext>
            </a:extLst>
          </p:cNvPr>
          <p:cNvSpPr txBox="1"/>
          <p:nvPr/>
        </p:nvSpPr>
        <p:spPr>
          <a:xfrm>
            <a:off x="8029576" y="6172200"/>
            <a:ext cx="3691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Fonte: Taís Larissa – CESUMAR (2010)</a:t>
            </a:r>
          </a:p>
        </p:txBody>
      </p:sp>
    </p:spTree>
    <p:extLst>
      <p:ext uri="{BB962C8B-B14F-4D97-AF65-F5344CB8AC3E}">
        <p14:creationId xmlns:p14="http://schemas.microsoft.com/office/powerpoint/2010/main" val="1179164655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1434F-F5E5-4957-A030-E76CB2F32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 do Projeto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AEDB7EED-94EE-4483-B0C8-40C576DE6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158" y="6109652"/>
            <a:ext cx="2312884" cy="482321"/>
          </a:xfrm>
          <a:prstGeom prst="rect">
            <a:avLst/>
          </a:prstGeom>
        </p:spPr>
      </p:pic>
      <p:sp>
        <p:nvSpPr>
          <p:cNvPr id="27" name="Espaço Reservado para Conteúdo 2">
            <a:extLst>
              <a:ext uri="{FF2B5EF4-FFF2-40B4-BE49-F238E27FC236}">
                <a16:creationId xmlns:a16="http://schemas.microsoft.com/office/drawing/2014/main" id="{B57B8BE6-C298-4F45-A38D-0B98FAC14530}"/>
              </a:ext>
            </a:extLst>
          </p:cNvPr>
          <p:cNvSpPr txBox="1">
            <a:spLocks/>
          </p:cNvSpPr>
          <p:nvPr/>
        </p:nvSpPr>
        <p:spPr>
          <a:xfrm>
            <a:off x="1248251" y="2700385"/>
            <a:ext cx="9601200" cy="3319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3"/>
              </a:buBlip>
            </a:pPr>
            <a:r>
              <a:rPr lang="pt-BR" dirty="0"/>
              <a:t> Adequação às normas.</a:t>
            </a:r>
          </a:p>
          <a:p>
            <a:pPr>
              <a:buFont typeface="Arial" panose="020B0604020202020204" pitchFamily="34" charset="0"/>
              <a:buBlip>
                <a:blip r:embed="rId3"/>
              </a:buBlip>
            </a:pPr>
            <a:r>
              <a:rPr lang="pt-BR" dirty="0"/>
              <a:t> Monitoramento constante, seguro e automatizado.</a:t>
            </a:r>
          </a:p>
          <a:p>
            <a:pPr>
              <a:buFont typeface="Arial" panose="020B0604020202020204" pitchFamily="34" charset="0"/>
              <a:buBlip>
                <a:blip r:embed="rId3"/>
              </a:buBlip>
            </a:pPr>
            <a:r>
              <a:rPr lang="pt-BR" dirty="0"/>
              <a:t> Aumento de produtividade. </a:t>
            </a:r>
          </a:p>
          <a:p>
            <a:pPr>
              <a:buFont typeface="Arial" panose="020B0604020202020204" pitchFamily="34" charset="0"/>
              <a:buBlip>
                <a:blip r:embed="rId3"/>
              </a:buBlip>
            </a:pPr>
            <a:r>
              <a:rPr lang="pt-BR" dirty="0"/>
              <a:t> Economia de tempo e energia.</a:t>
            </a:r>
          </a:p>
          <a:p>
            <a:pPr>
              <a:buFont typeface="Arial" panose="020B0604020202020204" pitchFamily="34" charset="0"/>
              <a:buBlip>
                <a:blip r:embed="rId3"/>
              </a:buBlip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235947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1434F-F5E5-4957-A030-E76CB2F32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Desenho de Solução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9876"/>
            <a:ext cx="12112782" cy="471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8745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05D4DC-C2E0-4BF6-9835-6625616A17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Espaço Reservado para Imagem 20">
            <a:extLst>
              <a:ext uri="{FF2B5EF4-FFF2-40B4-BE49-F238E27FC236}">
                <a16:creationId xmlns:a16="http://schemas.microsoft.com/office/drawing/2014/main" id="{A33EE05E-1EFA-4F63-B7E6-3A94A8FCAA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533" r="14533"/>
          <a:stretch>
            <a:fillRect/>
          </a:stretch>
        </p:blipFill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CaixaDeTexto 21">
            <a:extLst>
              <a:ext uri="{FF2B5EF4-FFF2-40B4-BE49-F238E27FC236}">
                <a16:creationId xmlns:a16="http://schemas.microsoft.com/office/drawing/2014/main" id="{AAE1B5D2-5B1A-4D53-9AA6-3E6B414DBDA7}"/>
              </a:ext>
            </a:extLst>
          </p:cNvPr>
          <p:cNvSpPr txBox="1"/>
          <p:nvPr/>
        </p:nvSpPr>
        <p:spPr>
          <a:xfrm>
            <a:off x="899075" y="2828835"/>
            <a:ext cx="5844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latin typeface="+mj-lt"/>
              </a:rPr>
              <a:t>Planejamento </a:t>
            </a:r>
          </a:p>
        </p:txBody>
      </p:sp>
    </p:spTree>
    <p:extLst>
      <p:ext uri="{BB962C8B-B14F-4D97-AF65-F5344CB8AC3E}">
        <p14:creationId xmlns:p14="http://schemas.microsoft.com/office/powerpoint/2010/main" val="351307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reção de Vendas 16:9">
  <a:themeElements>
    <a:clrScheme name="Personalizada 2">
      <a:dk1>
        <a:srgbClr val="3F3F3F"/>
      </a:dk1>
      <a:lt1>
        <a:sysClr val="window" lastClr="FFFFFF"/>
      </a:lt1>
      <a:dk2>
        <a:srgbClr val="000000"/>
      </a:dk2>
      <a:lt2>
        <a:srgbClr val="F9F9F9"/>
      </a:lt2>
      <a:accent1>
        <a:srgbClr val="C7E1F0"/>
      </a:accent1>
      <a:accent2>
        <a:srgbClr val="34A1C4"/>
      </a:accent2>
      <a:accent3>
        <a:srgbClr val="227ABA"/>
      </a:accent3>
      <a:accent4>
        <a:srgbClr val="5F5F5F"/>
      </a:accent4>
      <a:accent5>
        <a:srgbClr val="69E0E7"/>
      </a:accent5>
      <a:accent6>
        <a:srgbClr val="006095"/>
      </a:accent6>
      <a:hlink>
        <a:srgbClr val="227ABA"/>
      </a:hlink>
      <a:folHlink>
        <a:srgbClr val="96989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165_TF03431374.potx" id="{642082C3-33C4-4A4F-826A-DE6F41321B77}" vid="{9E4BA8FB-5DC8-40C3-9BE9-9FE0540F6115}"/>
    </a:ext>
  </a:extLst>
</a:theme>
</file>

<file path=ppt/theme/theme2.xml><?xml version="1.0" encoding="utf-8"?>
<a:theme xmlns:a="http://schemas.openxmlformats.org/drawingml/2006/main" name="Tema do Offic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TF03431374</Template>
  <TotalTime>1261</TotalTime>
  <Words>430</Words>
  <Application>Microsoft Office PowerPoint</Application>
  <PresentationFormat>Widescreen</PresentationFormat>
  <Paragraphs>96</Paragraphs>
  <Slides>32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Book Antiqua</vt:lpstr>
      <vt:lpstr>Calibri</vt:lpstr>
      <vt:lpstr>Calibri (Headings)</vt:lpstr>
      <vt:lpstr>Segoe UI</vt:lpstr>
      <vt:lpstr>Symbol</vt:lpstr>
      <vt:lpstr>Times New Roman</vt:lpstr>
      <vt:lpstr>Direção de Vendas 16:9</vt:lpstr>
      <vt:lpstr>PowerPoint Presentation</vt:lpstr>
      <vt:lpstr>Membros do Grupo</vt:lpstr>
      <vt:lpstr>PowerPoint Presentation</vt:lpstr>
      <vt:lpstr>O que é umidade?</vt:lpstr>
      <vt:lpstr>Bem estar e produtividade</vt:lpstr>
      <vt:lpstr>Relação Produtividade x Temperatura</vt:lpstr>
      <vt:lpstr>Objetivo do Projeto</vt:lpstr>
      <vt:lpstr>Desenho de Solução</vt:lpstr>
      <vt:lpstr>PowerPoint Presentation</vt:lpstr>
      <vt:lpstr>PowerPoint Presentation</vt:lpstr>
      <vt:lpstr>PowerPoint Presentation</vt:lpstr>
      <vt:lpstr>Tecnologias e Ferramentas Utilizadas</vt:lpstr>
      <vt:lpstr>Requisitos</vt:lpstr>
      <vt:lpstr>Sprint Backlog</vt:lpstr>
      <vt:lpstr>PowerPoint Presentation</vt:lpstr>
      <vt:lpstr>PowerPoint Presentation</vt:lpstr>
      <vt:lpstr>Low Level Design</vt:lpstr>
      <vt:lpstr>PowerPoint Presentation</vt:lpstr>
      <vt:lpstr>Site</vt:lpstr>
      <vt:lpstr>Plano de Homologação – Premissas </vt:lpstr>
      <vt:lpstr>Plano de Homologação – Checklist de Funcionalidades</vt:lpstr>
      <vt:lpstr>Cenários de testes </vt:lpstr>
      <vt:lpstr>PowerPoint Presentation</vt:lpstr>
      <vt:lpstr>Componentes Necessários</vt:lpstr>
      <vt:lpstr>Como deve Conectar o Arduino:</vt:lpstr>
      <vt:lpstr>Como iniciar:</vt:lpstr>
      <vt:lpstr>PowerPoint Presentation</vt:lpstr>
      <vt:lpstr>HelpDesk - Online</vt:lpstr>
      <vt:lpstr>HelpDesk - Offline</vt:lpstr>
      <vt:lpstr>Processo de Atendimento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com layout de imagens</dc:title>
  <dc:creator>LETICIA LAGO MÓRI</dc:creator>
  <cp:lastModifiedBy>LETICIA LAGO MÓRI</cp:lastModifiedBy>
  <cp:revision>112</cp:revision>
  <dcterms:created xsi:type="dcterms:W3CDTF">2019-03-29T23:07:21Z</dcterms:created>
  <dcterms:modified xsi:type="dcterms:W3CDTF">2019-06-06T19:22:48Z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